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66" r:id="rId4"/>
    <p:sldId id="257" r:id="rId5"/>
    <p:sldId id="258" r:id="rId6"/>
    <p:sldId id="259" r:id="rId7"/>
    <p:sldId id="260" r:id="rId8"/>
    <p:sldId id="267" r:id="rId9"/>
    <p:sldId id="268"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n-US" sz="4800" dirty="0" smtClean="0"/>
              <a:t>      </a:t>
            </a:r>
          </a:p>
          <a:p>
            <a:pPr marL="0" indent="0">
              <a:buNone/>
            </a:pPr>
            <a:r>
              <a:rPr lang="en-US" sz="4800" dirty="0" smtClean="0"/>
              <a:t>         </a:t>
            </a:r>
          </a:p>
          <a:p>
            <a:pPr marL="0" indent="0">
              <a:buNone/>
            </a:pPr>
            <a:r>
              <a:rPr lang="en-US" sz="4800" dirty="0"/>
              <a:t> </a:t>
            </a:r>
            <a:r>
              <a:rPr lang="en-US" sz="4800" dirty="0" smtClean="0"/>
              <a:t>  </a:t>
            </a:r>
            <a:r>
              <a:rPr lang="en-US" sz="6000" dirty="0" smtClean="0"/>
              <a:t>Communication Skills             </a:t>
            </a:r>
          </a:p>
          <a:p>
            <a:pPr marL="0" indent="0">
              <a:buNone/>
            </a:pPr>
            <a:r>
              <a:rPr lang="en-US" sz="6000" dirty="0"/>
              <a:t> </a:t>
            </a:r>
            <a:r>
              <a:rPr lang="en-US" sz="6000" dirty="0" smtClean="0"/>
              <a:t>              </a:t>
            </a:r>
          </a:p>
          <a:p>
            <a:pPr marL="0" indent="0">
              <a:buNone/>
            </a:pPr>
            <a:r>
              <a:rPr lang="en-US" sz="6000" dirty="0"/>
              <a:t> </a:t>
            </a:r>
            <a:r>
              <a:rPr lang="en-US" sz="6000" dirty="0" smtClean="0"/>
              <a:t>                       </a:t>
            </a:r>
            <a:r>
              <a:rPr lang="en-US" sz="3600" dirty="0" smtClean="0"/>
              <a:t> </a:t>
            </a:r>
            <a:r>
              <a:rPr lang="en-US" sz="3600" b="1" i="1" dirty="0" smtClean="0"/>
              <a:t>By </a:t>
            </a:r>
            <a:r>
              <a:rPr lang="en-US" sz="3600" b="1" i="1" dirty="0" err="1" smtClean="0"/>
              <a:t>Rohma</a:t>
            </a:r>
            <a:r>
              <a:rPr lang="en-US" sz="3600" b="1" i="1" dirty="0" smtClean="0"/>
              <a:t> </a:t>
            </a:r>
            <a:r>
              <a:rPr lang="en-US" sz="3600" b="1" i="1" dirty="0" err="1" smtClean="0"/>
              <a:t>Mumtaz</a:t>
            </a:r>
            <a:endParaRPr lang="en-US" sz="3600" b="1" i="1" dirty="0"/>
          </a:p>
          <a:p>
            <a:pPr marL="0" indent="0">
              <a:buNone/>
            </a:pPr>
            <a:r>
              <a:rPr lang="en-US" sz="4800" dirty="0" smtClean="0"/>
              <a:t>                                  </a:t>
            </a:r>
            <a:endParaRPr lang="en-US" sz="6000" dirty="0" smtClean="0"/>
          </a:p>
        </p:txBody>
      </p:sp>
    </p:spTree>
    <p:extLst>
      <p:ext uri="{BB962C8B-B14F-4D97-AF65-F5344CB8AC3E}">
        <p14:creationId xmlns:p14="http://schemas.microsoft.com/office/powerpoint/2010/main" val="343616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848600" cy="639762"/>
          </a:xfrm>
        </p:spPr>
        <p:txBody>
          <a:bodyPr>
            <a:normAutofit fontScale="90000"/>
          </a:bodyPr>
          <a:lstStyle/>
          <a:p>
            <a:r>
              <a:rPr lang="en-US" sz="3600" b="1" dirty="0"/>
              <a:t>Components of Communication</a:t>
            </a:r>
            <a:r>
              <a:rPr lang="en-US" b="1" dirty="0"/>
              <a:t/>
            </a:r>
            <a:br>
              <a:rPr lang="en-US" b="1" dirty="0"/>
            </a:br>
            <a:endParaRPr lang="en-US" dirty="0"/>
          </a:p>
        </p:txBody>
      </p:sp>
      <p:sp>
        <p:nvSpPr>
          <p:cNvPr id="3" name="Content Placeholder 2"/>
          <p:cNvSpPr>
            <a:spLocks noGrp="1"/>
          </p:cNvSpPr>
          <p:nvPr>
            <p:ph idx="1"/>
          </p:nvPr>
        </p:nvSpPr>
        <p:spPr>
          <a:xfrm>
            <a:off x="381000" y="762000"/>
            <a:ext cx="8229600" cy="5287963"/>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dirty="0" smtClean="0"/>
              <a:t>Context</a:t>
            </a:r>
            <a:endParaRPr lang="en-US" sz="2400" dirty="0"/>
          </a:p>
          <a:p>
            <a:r>
              <a:rPr lang="en-US" sz="2400" dirty="0"/>
              <a:t>Sender/Encoder</a:t>
            </a:r>
          </a:p>
          <a:p>
            <a:r>
              <a:rPr lang="en-US" sz="2400" dirty="0"/>
              <a:t>Message</a:t>
            </a:r>
          </a:p>
          <a:p>
            <a:r>
              <a:rPr lang="en-US" sz="2400" dirty="0" smtClean="0"/>
              <a:t>Medium/Channel</a:t>
            </a:r>
            <a:endParaRPr lang="en-US" sz="2400" dirty="0"/>
          </a:p>
          <a:p>
            <a:r>
              <a:rPr lang="en-US" sz="2400" dirty="0"/>
              <a:t>Receiver/Decoder</a:t>
            </a:r>
          </a:p>
          <a:p>
            <a:r>
              <a:rPr lang="en-US" sz="2400" dirty="0"/>
              <a:t>Feedback</a:t>
            </a:r>
          </a:p>
          <a:p>
            <a:pPr marL="0" indent="0">
              <a:buNone/>
            </a:pPr>
            <a:r>
              <a:rPr lang="en-US" sz="2800" b="1" dirty="0" smtClean="0"/>
              <a:t>Context</a:t>
            </a:r>
          </a:p>
          <a:p>
            <a:pPr marL="0" indent="0">
              <a:buNone/>
            </a:pPr>
            <a:r>
              <a:rPr lang="en-US" sz="2400" dirty="0" smtClean="0"/>
              <a:t>The surrounding in which communication or conversation takes place is known as context. A </a:t>
            </a:r>
            <a:r>
              <a:rPr lang="en-US" sz="2400" dirty="0"/>
              <a:t>sender can communicate his ideas effectively by considering all aspects of context mentioned above</a:t>
            </a:r>
            <a:r>
              <a:rPr lang="en-US" sz="2800" dirty="0"/>
              <a:t>.</a:t>
            </a:r>
            <a:endParaRPr lang="en-US" sz="2800" b="1" dirty="0"/>
          </a:p>
          <a:p>
            <a:endParaRPr lang="en-US" dirty="0"/>
          </a:p>
        </p:txBody>
      </p:sp>
    </p:spTree>
    <p:extLst>
      <p:ext uri="{BB962C8B-B14F-4D97-AF65-F5344CB8AC3E}">
        <p14:creationId xmlns:p14="http://schemas.microsoft.com/office/powerpoint/2010/main" val="384557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172200"/>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400" b="1" dirty="0"/>
              <a:t>Sender/Encoder</a:t>
            </a:r>
          </a:p>
          <a:p>
            <a:pPr marL="0" indent="0">
              <a:buNone/>
            </a:pPr>
            <a:r>
              <a:rPr lang="en-US" sz="2400" b="1" dirty="0"/>
              <a:t>Encoder is the person who sends message</a:t>
            </a:r>
            <a:r>
              <a:rPr lang="en-US" sz="2400" dirty="0"/>
              <a:t>. In oral communication the encoder is speaker, and in written communication writer is the encoder. An encoder uses combination of symbols, words, graphs and pictures understandable by the receiver, to best convey his message in order to achieve his desired response</a:t>
            </a:r>
            <a:r>
              <a:rPr lang="en-US" sz="2400" dirty="0" smtClean="0"/>
              <a:t>.</a:t>
            </a:r>
            <a:endParaRPr lang="en-US" sz="2400" b="1" dirty="0" smtClean="0"/>
          </a:p>
          <a:p>
            <a:pPr marL="0" indent="0">
              <a:buNone/>
            </a:pPr>
            <a:r>
              <a:rPr lang="en-US" sz="2400" b="1" dirty="0" smtClean="0"/>
              <a:t>Message</a:t>
            </a:r>
            <a:endParaRPr lang="en-US" sz="2400" b="1" dirty="0"/>
          </a:p>
          <a:p>
            <a:pPr marL="0" indent="0">
              <a:buNone/>
            </a:pPr>
            <a:r>
              <a:rPr lang="en-US" sz="2400" b="1" dirty="0"/>
              <a:t>Message is the information that is exchanged between sender and receiver</a:t>
            </a:r>
            <a:r>
              <a:rPr lang="en-US" sz="2400" dirty="0"/>
              <a:t>. The first task is to decide what you want to communicate and what would be the content of your message; what are the main points of your message and what other information to include. The central idea of the message must be clear</a:t>
            </a:r>
            <a:r>
              <a:rPr lang="en-US" sz="2400" dirty="0" smtClean="0"/>
              <a:t>.</a:t>
            </a:r>
            <a:r>
              <a:rPr lang="en-US" sz="2400" dirty="0"/>
              <a:t>  While writing the message, encoder should keep in mind all aspects of context and the receiver .</a:t>
            </a:r>
            <a:endParaRPr lang="en-US" sz="2400" dirty="0" smtClean="0"/>
          </a:p>
          <a:p>
            <a:endParaRPr lang="en-US" sz="2400" dirty="0"/>
          </a:p>
          <a:p>
            <a:pPr marL="0" indent="0">
              <a:buNone/>
            </a:pPr>
            <a:endParaRPr lang="en-US" dirty="0"/>
          </a:p>
        </p:txBody>
      </p:sp>
    </p:spTree>
    <p:extLst>
      <p:ext uri="{BB962C8B-B14F-4D97-AF65-F5344CB8AC3E}">
        <p14:creationId xmlns:p14="http://schemas.microsoft.com/office/powerpoint/2010/main" val="1656462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en-US" sz="2800" b="1" dirty="0" smtClean="0"/>
          </a:p>
          <a:p>
            <a:pPr marL="0" indent="0">
              <a:buNone/>
            </a:pPr>
            <a:r>
              <a:rPr lang="en-US" sz="2800" b="1" dirty="0"/>
              <a:t>Medium</a:t>
            </a:r>
          </a:p>
          <a:p>
            <a:pPr marL="0" indent="0">
              <a:buNone/>
            </a:pPr>
            <a:r>
              <a:rPr lang="en-US" sz="2600" b="1" dirty="0"/>
              <a:t>Medium is the channel through which encoder will communicate his message</a:t>
            </a:r>
            <a:r>
              <a:rPr lang="en-US" sz="2600" dirty="0"/>
              <a:t>. How the message gets there. Your medium to send a message, may be print, electronic, or sound. Medium may be a person as postman. The choice of medium totally depends on the nature of you message </a:t>
            </a:r>
            <a:r>
              <a:rPr lang="en-US" sz="2600" dirty="0" smtClean="0"/>
              <a:t>.</a:t>
            </a:r>
            <a:endParaRPr lang="en-US" sz="2600" b="1" dirty="0"/>
          </a:p>
          <a:p>
            <a:pPr marL="0" indent="0">
              <a:buNone/>
            </a:pPr>
            <a:r>
              <a:rPr lang="en-US" sz="2800" b="1" dirty="0" smtClean="0"/>
              <a:t>Receiver/Decoder</a:t>
            </a:r>
            <a:endParaRPr lang="en-US" sz="2000" b="1" dirty="0"/>
          </a:p>
          <a:p>
            <a:pPr marL="0" indent="0">
              <a:buNone/>
            </a:pPr>
            <a:r>
              <a:rPr lang="en-US" sz="2600" dirty="0"/>
              <a:t>The person to whom the message is being sent is called ‘receiver’/’decoder’. Receiver may be a listener or a reader depending on the choice of medium by sender to transmit the message</a:t>
            </a:r>
            <a:r>
              <a:rPr lang="en-US" sz="2600" dirty="0" smtClean="0"/>
              <a:t>.</a:t>
            </a:r>
          </a:p>
          <a:p>
            <a:pPr marL="0" indent="0">
              <a:buNone/>
            </a:pPr>
            <a:endParaRPr lang="en-US" sz="3000" b="1" dirty="0" smtClean="0"/>
          </a:p>
          <a:p>
            <a:endParaRPr lang="en-US" sz="2400" dirty="0"/>
          </a:p>
        </p:txBody>
      </p:sp>
    </p:spTree>
    <p:extLst>
      <p:ext uri="{BB962C8B-B14F-4D97-AF65-F5344CB8AC3E}">
        <p14:creationId xmlns:p14="http://schemas.microsoft.com/office/powerpoint/2010/main" val="3981821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800" b="1" dirty="0"/>
              <a:t>Feedback</a:t>
            </a:r>
          </a:p>
          <a:p>
            <a:pPr marL="0" indent="0">
              <a:buNone/>
            </a:pPr>
            <a:endParaRPr lang="en-US" sz="2400" dirty="0" smtClean="0"/>
          </a:p>
          <a:p>
            <a:pPr marL="0" indent="0">
              <a:buNone/>
            </a:pPr>
            <a:r>
              <a:rPr lang="en-US" sz="2400" dirty="0" smtClean="0"/>
              <a:t>Response </a:t>
            </a:r>
            <a:r>
              <a:rPr lang="en-US" sz="2400" dirty="0"/>
              <a:t>or reaction of the receiver, to a message, is called ‘feedback’. Feedback may be written or oral message, an action or simply, silence may also be a feedback to a message.</a:t>
            </a:r>
          </a:p>
        </p:txBody>
      </p:sp>
    </p:spTree>
    <p:extLst>
      <p:ext uri="{BB962C8B-B14F-4D97-AF65-F5344CB8AC3E}">
        <p14:creationId xmlns:p14="http://schemas.microsoft.com/office/powerpoint/2010/main" val="760478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239000" cy="914399"/>
          </a:xfrm>
        </p:spPr>
        <p:style>
          <a:lnRef idx="1">
            <a:schemeClr val="accent1"/>
          </a:lnRef>
          <a:fillRef idx="2">
            <a:schemeClr val="accent1"/>
          </a:fillRef>
          <a:effectRef idx="1">
            <a:schemeClr val="accent1"/>
          </a:effectRef>
          <a:fontRef idx="minor">
            <a:schemeClr val="dk1"/>
          </a:fontRef>
        </p:style>
        <p:txBody>
          <a:bodyPr>
            <a:normAutofit/>
          </a:bodyPr>
          <a:lstStyle/>
          <a:p>
            <a:r>
              <a:rPr lang="en-US" sz="4000" dirty="0" smtClean="0"/>
              <a:t>What is Communication</a:t>
            </a:r>
            <a:endParaRPr lang="en-US" sz="4000" dirty="0"/>
          </a:p>
        </p:txBody>
      </p:sp>
      <p:sp>
        <p:nvSpPr>
          <p:cNvPr id="3" name="Subtitle 2"/>
          <p:cNvSpPr>
            <a:spLocks noGrp="1"/>
          </p:cNvSpPr>
          <p:nvPr>
            <p:ph type="subTitle" idx="1"/>
          </p:nvPr>
        </p:nvSpPr>
        <p:spPr>
          <a:xfrm>
            <a:off x="609600" y="1219200"/>
            <a:ext cx="7924800" cy="4495800"/>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US" sz="2800" b="1" dirty="0" smtClean="0"/>
              <a:t>Definition: </a:t>
            </a:r>
            <a:r>
              <a:rPr lang="en-US" sz="2800" dirty="0" smtClean="0"/>
              <a:t>The </a:t>
            </a:r>
            <a:r>
              <a:rPr lang="en-US" sz="2800" dirty="0"/>
              <a:t>imparting or exchanging </a:t>
            </a:r>
            <a:r>
              <a:rPr lang="en-US" sz="2800" dirty="0" smtClean="0"/>
              <a:t>of information </a:t>
            </a:r>
            <a:r>
              <a:rPr lang="en-US" sz="2800" dirty="0"/>
              <a:t>by speaking, writing, or using some other medium</a:t>
            </a:r>
            <a:r>
              <a:rPr lang="en-US" dirty="0" smtClean="0"/>
              <a:t>.</a:t>
            </a:r>
          </a:p>
          <a:p>
            <a:endParaRPr lang="en-US" sz="3000" dirty="0" smtClean="0"/>
          </a:p>
          <a:p>
            <a:r>
              <a:rPr lang="en-US" sz="3000" dirty="0" smtClean="0"/>
              <a:t>“The process by which information is transmitted between individuals and organizations”</a:t>
            </a:r>
            <a:r>
              <a:rPr lang="en-US" sz="3000" dirty="0"/>
              <a:t/>
            </a:r>
            <a:br>
              <a:rPr lang="en-US" sz="3000" dirty="0"/>
            </a:br>
            <a:r>
              <a:rPr lang="en-US" dirty="0"/>
              <a:t/>
            </a:r>
            <a:br>
              <a:rPr lang="en-US" dirty="0"/>
            </a:br>
            <a:endParaRPr lang="en-US" dirty="0"/>
          </a:p>
        </p:txBody>
      </p:sp>
    </p:spTree>
    <p:extLst>
      <p:ext uri="{BB962C8B-B14F-4D97-AF65-F5344CB8AC3E}">
        <p14:creationId xmlns:p14="http://schemas.microsoft.com/office/powerpoint/2010/main" val="360555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1"/>
            <a:ext cx="8229600" cy="4724400"/>
          </a:xfrm>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800" dirty="0" smtClean="0"/>
              <a:t>Kinds of Communication</a:t>
            </a:r>
          </a:p>
          <a:p>
            <a:pPr marL="0" indent="0">
              <a:buNone/>
            </a:pPr>
            <a:endParaRPr lang="en-US" sz="2400" b="1" dirty="0" smtClean="0"/>
          </a:p>
          <a:p>
            <a:pPr marL="0" indent="0">
              <a:buNone/>
            </a:pPr>
            <a:r>
              <a:rPr lang="en-US" sz="2400" b="1" dirty="0" smtClean="0"/>
              <a:t>Verbal Communication</a:t>
            </a:r>
            <a:r>
              <a:rPr lang="en-US" sz="2400" dirty="0" smtClean="0"/>
              <a:t>: Verbal communication is to communicate either </a:t>
            </a:r>
            <a:r>
              <a:rPr lang="en-US" sz="2400" b="1" dirty="0" smtClean="0"/>
              <a:t>orally </a:t>
            </a:r>
            <a:r>
              <a:rPr lang="en-US" sz="2400" dirty="0" smtClean="0"/>
              <a:t>or through </a:t>
            </a:r>
            <a:r>
              <a:rPr lang="en-US" sz="2400" b="1" dirty="0" smtClean="0"/>
              <a:t>written</a:t>
            </a:r>
            <a:r>
              <a:rPr lang="en-US" sz="2400" dirty="0" smtClean="0"/>
              <a:t> form.</a:t>
            </a:r>
          </a:p>
          <a:p>
            <a:pPr marL="0" indent="0">
              <a:buNone/>
            </a:pPr>
            <a:r>
              <a:rPr lang="en-US" sz="2400" b="1" dirty="0" smtClean="0"/>
              <a:t>Non Verbal Communication</a:t>
            </a:r>
            <a:r>
              <a:rPr lang="en-US" sz="2400" dirty="0" smtClean="0"/>
              <a:t>: To communication or convey the information without using spoken words. Non verbal communication is subdivided into further; </a:t>
            </a:r>
          </a:p>
          <a:p>
            <a:r>
              <a:rPr lang="en-US" sz="2400" dirty="0" smtClean="0"/>
              <a:t>Body language</a:t>
            </a:r>
          </a:p>
          <a:p>
            <a:r>
              <a:rPr lang="en-US" sz="2400" dirty="0" smtClean="0"/>
              <a:t>Appearance</a:t>
            </a:r>
          </a:p>
          <a:p>
            <a:r>
              <a:rPr lang="en-US" sz="2400" dirty="0" smtClean="0"/>
              <a:t>Environmental characters </a:t>
            </a:r>
            <a:endParaRPr lang="en-US" sz="2400" dirty="0"/>
          </a:p>
        </p:txBody>
      </p:sp>
    </p:spTree>
    <p:extLst>
      <p:ext uri="{BB962C8B-B14F-4D97-AF65-F5344CB8AC3E}">
        <p14:creationId xmlns:p14="http://schemas.microsoft.com/office/powerpoint/2010/main" val="83483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a:buNone/>
            </a:pPr>
            <a:r>
              <a:rPr lang="en-US" sz="3500" dirty="0" smtClean="0"/>
              <a:t>Verbal Communication:</a:t>
            </a:r>
            <a:endParaRPr lang="en-US" sz="3500" dirty="0"/>
          </a:p>
          <a:p>
            <a:pPr marL="0" indent="0">
              <a:buNone/>
            </a:pPr>
            <a:r>
              <a:rPr lang="en-US" sz="3500" dirty="0" smtClean="0"/>
              <a:t>Definition </a:t>
            </a:r>
            <a:r>
              <a:rPr lang="en-US" sz="3500" dirty="0"/>
              <a:t>of Oral Communication</a:t>
            </a:r>
          </a:p>
          <a:p>
            <a:r>
              <a:rPr lang="en-US" sz="2400" dirty="0"/>
              <a:t>Oral Communication is the process of conveying or receiving messages with the use of spoken words. This mode of communication is highly used across the </a:t>
            </a:r>
            <a:r>
              <a:rPr lang="en-US" sz="2400" dirty="0" smtClean="0"/>
              <a:t>world.</a:t>
            </a:r>
          </a:p>
          <a:p>
            <a:r>
              <a:rPr lang="en-US" sz="2400" dirty="0" smtClean="0"/>
              <a:t>Oral </a:t>
            </a:r>
            <a:r>
              <a:rPr lang="en-US" sz="2400" dirty="0"/>
              <a:t>communication can either be in the form of direct conversation between two or more persons like face to face communication, lectures, meetings, seminars, group discussion, conferences, etc. or indirect conversation, i.e. the form of communication in which a medium is used for interchange of information like telephonic conversation, video call, voice call, </a:t>
            </a:r>
            <a:r>
              <a:rPr lang="en-US" sz="2400" dirty="0" err="1" smtClean="0"/>
              <a:t>etc</a:t>
            </a:r>
            <a:endParaRPr lang="en-US" sz="2400" dirty="0" smtClean="0"/>
          </a:p>
          <a:p>
            <a:pPr marL="0" indent="0">
              <a:buNone/>
            </a:pPr>
            <a:r>
              <a:rPr lang="en-US" sz="3900" dirty="0"/>
              <a:t>Definition of Written Communication</a:t>
            </a:r>
          </a:p>
          <a:p>
            <a:r>
              <a:rPr lang="en-US" sz="2400" dirty="0" smtClean="0"/>
              <a:t>The </a:t>
            </a:r>
            <a:r>
              <a:rPr lang="en-US" sz="2400" dirty="0"/>
              <a:t>communication in which the message is transmitted in written or printed form is known as Written Communication. It is the most reliable mode of communication, and it is highly preferred in the business world because of its formal and sophisticated nature. The various channels of written communication are letters, e-mails, journals, magazines, newspapers, text messages, reports, etc. </a:t>
            </a:r>
          </a:p>
          <a:p>
            <a:endParaRPr lang="en-US" sz="2400" dirty="0"/>
          </a:p>
        </p:txBody>
      </p:sp>
    </p:spTree>
    <p:extLst>
      <p:ext uri="{BB962C8B-B14F-4D97-AF65-F5344CB8AC3E}">
        <p14:creationId xmlns:p14="http://schemas.microsoft.com/office/powerpoint/2010/main" val="389678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n-US" sz="2800" dirty="0"/>
              <a:t>There are a number of </a:t>
            </a:r>
            <a:r>
              <a:rPr lang="en-US" sz="2800" b="1" dirty="0"/>
              <a:t>advantages</a:t>
            </a:r>
            <a:r>
              <a:rPr lang="en-US" sz="2800" dirty="0"/>
              <a:t> of written communication which are as under:</a:t>
            </a:r>
          </a:p>
          <a:p>
            <a:r>
              <a:rPr lang="en-US" sz="2400" dirty="0"/>
              <a:t>Referring the message in the future will be easy.</a:t>
            </a:r>
          </a:p>
          <a:p>
            <a:r>
              <a:rPr lang="en-US" sz="2400" dirty="0" smtClean="0"/>
              <a:t>The </a:t>
            </a:r>
            <a:r>
              <a:rPr lang="en-US" sz="2400" dirty="0"/>
              <a:t>chances of misinterpretation of message are very less because the words are carefully chosen.</a:t>
            </a:r>
          </a:p>
          <a:p>
            <a:r>
              <a:rPr lang="en-US" sz="2400" dirty="0"/>
              <a:t>The communication is planned.</a:t>
            </a:r>
          </a:p>
          <a:p>
            <a:r>
              <a:rPr lang="en-US" sz="2400" dirty="0"/>
              <a:t>Legal evidence is available due to the safekeeping of records.</a:t>
            </a:r>
          </a:p>
          <a:p>
            <a:pPr marL="0" indent="0">
              <a:buNone/>
            </a:pPr>
            <a:endParaRPr lang="en-US" sz="2400" dirty="0"/>
          </a:p>
          <a:p>
            <a:pPr marL="0" indent="0">
              <a:buNone/>
            </a:pPr>
            <a:r>
              <a:rPr lang="en-US" sz="2400" b="1" dirty="0" smtClean="0"/>
              <a:t>Drawbacks:</a:t>
            </a:r>
          </a:p>
          <a:p>
            <a:pPr marL="0" indent="0">
              <a:buNone/>
            </a:pPr>
            <a:r>
              <a:rPr lang="en-US" sz="2400" b="1" dirty="0" smtClean="0"/>
              <a:t> </a:t>
            </a:r>
            <a:r>
              <a:rPr lang="en-US" sz="2400" dirty="0" smtClean="0"/>
              <a:t>But </a:t>
            </a:r>
            <a:r>
              <a:rPr lang="en-US" sz="2400" dirty="0"/>
              <a:t>as we all know that everything has two aspects, same is the case with written communication as the communication is a time consuming one. Moreover, the sender will never know that the receiver has read the message or not. The sender has to wait for the responses of the receiver. A lot of paperwork is there, in this mode of communication</a:t>
            </a:r>
          </a:p>
        </p:txBody>
      </p:sp>
    </p:spTree>
    <p:extLst>
      <p:ext uri="{BB962C8B-B14F-4D97-AF65-F5344CB8AC3E}">
        <p14:creationId xmlns:p14="http://schemas.microsoft.com/office/powerpoint/2010/main" val="365396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p>
            <a:pPr marL="0" indent="0">
              <a:buNone/>
            </a:pPr>
            <a:r>
              <a:rPr lang="en-US" sz="8600" b="1" dirty="0"/>
              <a:t>Key Differences Between Oral Communication and Written Communication</a:t>
            </a:r>
          </a:p>
          <a:p>
            <a:pPr marL="0" indent="0">
              <a:buNone/>
            </a:pPr>
            <a:r>
              <a:rPr lang="en-US" sz="7400" dirty="0"/>
              <a:t>The following are the major differences between oral communication and written communication:</a:t>
            </a:r>
          </a:p>
          <a:p>
            <a:r>
              <a:rPr lang="en-US" sz="7400" dirty="0" smtClean="0"/>
              <a:t>The </a:t>
            </a:r>
            <a:r>
              <a:rPr lang="en-US" sz="7400" dirty="0"/>
              <a:t>pre-condition in written communication is that the participants must be literate whereas there is no such condition in case of oral communication.</a:t>
            </a:r>
          </a:p>
          <a:p>
            <a:r>
              <a:rPr lang="en-US" sz="7400" dirty="0"/>
              <a:t>Proper records are there in Written Communication, which is just opposite in the case of Oral Communication.</a:t>
            </a:r>
          </a:p>
          <a:p>
            <a:r>
              <a:rPr lang="en-US" sz="7400" dirty="0"/>
              <a:t>Oral Communication is faster than Written Communication.</a:t>
            </a:r>
          </a:p>
          <a:p>
            <a:r>
              <a:rPr lang="en-US" sz="7400" dirty="0"/>
              <a:t>The words once uttered cannot be reversed in the case of Oral Communication. On the other hand, editing of the original message is possible in Written Communication.</a:t>
            </a:r>
          </a:p>
          <a:p>
            <a:r>
              <a:rPr lang="en-US" sz="7400" dirty="0"/>
              <a:t>Misinterpretation of the message is possible in </a:t>
            </a:r>
            <a:r>
              <a:rPr lang="en-US" sz="7400" dirty="0" smtClean="0"/>
              <a:t>Oral Communication </a:t>
            </a:r>
            <a:r>
              <a:rPr lang="en-US" sz="7400" dirty="0"/>
              <a:t>but not in Written Communication</a:t>
            </a:r>
            <a:r>
              <a:rPr lang="en-US" sz="7400" dirty="0" smtClean="0"/>
              <a:t>.</a:t>
            </a:r>
          </a:p>
          <a:p>
            <a:r>
              <a:rPr lang="en-US" sz="7400" dirty="0"/>
              <a:t>In oral communication, instant feedback is received from the recipient which is not possible in Written Communication.</a:t>
            </a:r>
          </a:p>
          <a:p>
            <a:endParaRPr lang="en-US" sz="7400" dirty="0"/>
          </a:p>
          <a:p>
            <a:pPr marL="0" indent="0">
              <a:buNone/>
            </a:pPr>
            <a:endParaRPr lang="en-US" sz="1050" dirty="0"/>
          </a:p>
        </p:txBody>
      </p:sp>
    </p:spTree>
    <p:extLst>
      <p:ext uri="{BB962C8B-B14F-4D97-AF65-F5344CB8AC3E}">
        <p14:creationId xmlns:p14="http://schemas.microsoft.com/office/powerpoint/2010/main" val="3962333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en-US" sz="2800" b="1" dirty="0" smtClean="0"/>
          </a:p>
          <a:p>
            <a:pPr marL="0" indent="0">
              <a:buNone/>
            </a:pPr>
            <a:r>
              <a:rPr lang="en-US" sz="2800" b="1" dirty="0" smtClean="0">
                <a:latin typeface="+mj-lt"/>
              </a:rPr>
              <a:t>Conclusion</a:t>
            </a:r>
            <a:endParaRPr lang="en-US" b="1" dirty="0">
              <a:latin typeface="+mj-lt"/>
            </a:endParaRPr>
          </a:p>
          <a:p>
            <a:pPr marL="0" indent="0">
              <a:buNone/>
            </a:pPr>
            <a:endParaRPr lang="en-US" sz="2400" dirty="0"/>
          </a:p>
          <a:p>
            <a:pPr marL="0" indent="0">
              <a:buNone/>
            </a:pPr>
            <a:r>
              <a:rPr lang="en-US" sz="2400" dirty="0" smtClean="0"/>
              <a:t>Oral </a:t>
            </a:r>
            <a:r>
              <a:rPr lang="en-US" sz="2400" dirty="0"/>
              <a:t>Communication is an informal one which is normally used in personal conversations, group talks, etc. Written Communication is formal communication, which is used in schools, colleges, business world, etc. Choosing between the two communication mode is a tough task because both are good at their places. People normally use the oral mode of communication because it is convenient and less time-consuming. However, people normally believe in the written text more than what they hear that is why written communication is considered as the reliable method of communication.</a:t>
            </a:r>
          </a:p>
          <a:p>
            <a:endParaRPr lang="en-US" dirty="0"/>
          </a:p>
        </p:txBody>
      </p:sp>
    </p:spTree>
    <p:extLst>
      <p:ext uri="{BB962C8B-B14F-4D97-AF65-F5344CB8AC3E}">
        <p14:creationId xmlns:p14="http://schemas.microsoft.com/office/powerpoint/2010/main" val="389678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Non Verbal Communication</a:t>
            </a:r>
            <a:endParaRPr lang="en-US" sz="3600" dirty="0"/>
          </a:p>
        </p:txBody>
      </p:sp>
      <p:sp>
        <p:nvSpPr>
          <p:cNvPr id="3" name="Content Placeholder 2"/>
          <p:cNvSpPr>
            <a:spLocks noGrp="1"/>
          </p:cNvSpPr>
          <p:nvPr>
            <p:ph idx="1"/>
          </p:nvPr>
        </p:nvSpPr>
        <p:spPr>
          <a:xfrm>
            <a:off x="457200" y="1295400"/>
            <a:ext cx="8229600" cy="4830763"/>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800" b="1" dirty="0" smtClean="0"/>
              <a:t> a: </a:t>
            </a:r>
            <a:r>
              <a:rPr lang="en-US" sz="2400" b="1" dirty="0" smtClean="0"/>
              <a:t>Appearance: </a:t>
            </a:r>
            <a:endParaRPr lang="en-US" sz="2800" b="1" dirty="0" smtClean="0"/>
          </a:p>
          <a:p>
            <a:pPr marL="0" indent="0">
              <a:buNone/>
            </a:pPr>
            <a:r>
              <a:rPr lang="en-US" sz="2400" b="1" dirty="0" smtClean="0"/>
              <a:t>Personal appearance: </a:t>
            </a:r>
            <a:r>
              <a:rPr lang="en-US" sz="2400" dirty="0" smtClean="0"/>
              <a:t>it includes hairstyle, dressing code, neatness and manners of person reveals the occupation, age, nationality, social and economic status of a person.</a:t>
            </a:r>
          </a:p>
          <a:p>
            <a:pPr marL="0" indent="0">
              <a:buNone/>
            </a:pPr>
            <a:r>
              <a:rPr lang="en-US" sz="2400" b="1" dirty="0" smtClean="0"/>
              <a:t>Appearance of message: </a:t>
            </a:r>
            <a:r>
              <a:rPr lang="en-US" sz="2400" dirty="0" smtClean="0"/>
              <a:t>Appearance of an envelop effects the mind of the reader. The color of envelop shows either it is official, non official, local, national or foreign letter.</a:t>
            </a:r>
          </a:p>
          <a:p>
            <a:pPr marL="0" indent="0">
              <a:buNone/>
            </a:pPr>
            <a:r>
              <a:rPr lang="en-US" sz="2400" b="1" dirty="0" smtClean="0"/>
              <a:t>b: Body language:</a:t>
            </a:r>
            <a:r>
              <a:rPr lang="en-US" sz="2400" dirty="0" smtClean="0"/>
              <a:t> it includes facial expressions, gestures, </a:t>
            </a:r>
            <a:r>
              <a:rPr lang="en-US" sz="2400" dirty="0"/>
              <a:t>smell, </a:t>
            </a:r>
            <a:r>
              <a:rPr lang="en-US" sz="2400" dirty="0" smtClean="0"/>
              <a:t>touch, voice and sounds.</a:t>
            </a:r>
          </a:p>
          <a:p>
            <a:pPr marL="0" indent="0">
              <a:buNone/>
            </a:pPr>
            <a:r>
              <a:rPr lang="en-US" sz="2400" b="1" dirty="0" smtClean="0"/>
              <a:t>Facial expressions: </a:t>
            </a:r>
            <a:r>
              <a:rPr lang="en-US" sz="2400" dirty="0" smtClean="0"/>
              <a:t>anger , confusion, joy, fear, surprise </a:t>
            </a:r>
            <a:r>
              <a:rPr lang="en-US" sz="2400" dirty="0" err="1" smtClean="0"/>
              <a:t>etc</a:t>
            </a:r>
            <a:endParaRPr lang="en-US" sz="2400" dirty="0" smtClean="0"/>
          </a:p>
          <a:p>
            <a:pPr marL="0" indent="0">
              <a:buNone/>
            </a:pPr>
            <a:r>
              <a:rPr lang="en-US" sz="2400" b="1" dirty="0" smtClean="0"/>
              <a:t>Gestures: </a:t>
            </a:r>
            <a:r>
              <a:rPr lang="en-US" sz="2400" dirty="0" smtClean="0"/>
              <a:t>it includes Sign language and </a:t>
            </a:r>
            <a:r>
              <a:rPr lang="en-US" sz="2400" dirty="0"/>
              <a:t>P</a:t>
            </a:r>
            <a:r>
              <a:rPr lang="en-US" sz="2400" dirty="0" smtClean="0"/>
              <a:t>ara language.</a:t>
            </a:r>
          </a:p>
          <a:p>
            <a:pPr marL="0" indent="0">
              <a:buNone/>
            </a:pPr>
            <a:endParaRPr lang="en-US" sz="2400" dirty="0"/>
          </a:p>
        </p:txBody>
      </p:sp>
    </p:spTree>
    <p:extLst>
      <p:ext uri="{BB962C8B-B14F-4D97-AF65-F5344CB8AC3E}">
        <p14:creationId xmlns:p14="http://schemas.microsoft.com/office/powerpoint/2010/main" val="2111367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400" b="1" dirty="0" smtClean="0"/>
              <a:t>Sign language</a:t>
            </a:r>
            <a:r>
              <a:rPr lang="en-US" sz="2400" dirty="0" smtClean="0"/>
              <a:t>: A traffic police controls the whole </a:t>
            </a:r>
            <a:r>
              <a:rPr lang="en-US" sz="2400" dirty="0" err="1" smtClean="0"/>
              <a:t>trrafic</a:t>
            </a:r>
            <a:r>
              <a:rPr lang="en-US" sz="2400" dirty="0" smtClean="0"/>
              <a:t> by doing gestures and movements of his body. </a:t>
            </a:r>
          </a:p>
          <a:p>
            <a:pPr marL="0" indent="0">
              <a:buNone/>
            </a:pPr>
            <a:r>
              <a:rPr lang="en-US" sz="2400" b="1" dirty="0" smtClean="0"/>
              <a:t>Para language</a:t>
            </a:r>
            <a:r>
              <a:rPr lang="en-US" sz="2400" dirty="0" smtClean="0"/>
              <a:t>: The language of dumb people.</a:t>
            </a:r>
          </a:p>
          <a:p>
            <a:pPr marL="0" indent="0">
              <a:buNone/>
            </a:pPr>
            <a:r>
              <a:rPr lang="en-US" sz="2400" b="1" dirty="0" smtClean="0"/>
              <a:t>Fragrances</a:t>
            </a:r>
            <a:r>
              <a:rPr lang="en-US" sz="2400" dirty="0" smtClean="0"/>
              <a:t> also conveys the emotions of the sender and arose response in decoder.</a:t>
            </a:r>
          </a:p>
          <a:p>
            <a:pPr marL="0" indent="0">
              <a:buNone/>
            </a:pPr>
            <a:r>
              <a:rPr lang="en-US" sz="2400" b="1" dirty="0" smtClean="0"/>
              <a:t>Touching</a:t>
            </a:r>
            <a:r>
              <a:rPr lang="en-US" sz="2400" dirty="0" smtClean="0"/>
              <a:t> shows friendship, love, anger and hatred.</a:t>
            </a:r>
          </a:p>
          <a:p>
            <a:pPr marL="0" indent="0">
              <a:buNone/>
            </a:pPr>
            <a:r>
              <a:rPr lang="en-US" sz="2400" b="1" dirty="0" smtClean="0"/>
              <a:t>Voices and Sounds </a:t>
            </a:r>
            <a:r>
              <a:rPr lang="en-US" sz="2400" dirty="0" smtClean="0"/>
              <a:t>includes whistling, throat clearing, sighing </a:t>
            </a:r>
            <a:r>
              <a:rPr lang="en-US" sz="2400" dirty="0" err="1" smtClean="0"/>
              <a:t>etc</a:t>
            </a:r>
            <a:endParaRPr lang="en-US" sz="2400" dirty="0" smtClean="0"/>
          </a:p>
          <a:p>
            <a:pPr marL="0" indent="0">
              <a:buNone/>
            </a:pPr>
            <a:r>
              <a:rPr lang="en-US" sz="2400" b="1" dirty="0" smtClean="0"/>
              <a:t>c) Environmental Characters:</a:t>
            </a:r>
          </a:p>
          <a:p>
            <a:pPr marL="0" indent="0">
              <a:buNone/>
            </a:pPr>
            <a:r>
              <a:rPr lang="en-US" sz="2400" b="1" dirty="0" smtClean="0"/>
              <a:t>Silence:</a:t>
            </a:r>
            <a:r>
              <a:rPr lang="en-US" sz="2400" dirty="0" smtClean="0"/>
              <a:t> A short silence after an oral request reveals thinking over it and longer one shows rejection and in some culture it shows consent</a:t>
            </a:r>
          </a:p>
          <a:p>
            <a:pPr marL="0" indent="0">
              <a:buNone/>
            </a:pPr>
            <a:r>
              <a:rPr lang="en-US" sz="2400" b="1" dirty="0" smtClean="0"/>
              <a:t>Time</a:t>
            </a:r>
            <a:r>
              <a:rPr lang="en-US" sz="2400" dirty="0" smtClean="0"/>
              <a:t>: Quick reaction shows interest while delaying on any part shows lack of interest.</a:t>
            </a:r>
          </a:p>
          <a:p>
            <a:pPr marL="0" indent="0">
              <a:buNone/>
            </a:pPr>
            <a:r>
              <a:rPr lang="en-US" sz="2400" b="1" dirty="0" smtClean="0"/>
              <a:t>Space: </a:t>
            </a:r>
            <a:r>
              <a:rPr lang="en-US" sz="2400" dirty="0" smtClean="0"/>
              <a:t>It suggests affection, friendship or hatred.</a:t>
            </a:r>
            <a:endParaRPr lang="en-US" sz="2400" dirty="0"/>
          </a:p>
        </p:txBody>
      </p:sp>
    </p:spTree>
    <p:extLst>
      <p:ext uri="{BB962C8B-B14F-4D97-AF65-F5344CB8AC3E}">
        <p14:creationId xmlns:p14="http://schemas.microsoft.com/office/powerpoint/2010/main" val="3648045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884</Words>
  <Application>Microsoft Office PowerPoint</Application>
  <PresentationFormat>On-screen Show (4:3)</PresentationFormat>
  <Paragraphs>80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What is Communication</vt:lpstr>
      <vt:lpstr>PowerPoint Presentation</vt:lpstr>
      <vt:lpstr>PowerPoint Presentation</vt:lpstr>
      <vt:lpstr>PowerPoint Presentation</vt:lpstr>
      <vt:lpstr>PowerPoint Presentation</vt:lpstr>
      <vt:lpstr>PowerPoint Presentation</vt:lpstr>
      <vt:lpstr>Non Verbal Communication</vt:lpstr>
      <vt:lpstr>PowerPoint Presentation</vt:lpstr>
      <vt:lpstr>Components of Communication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Communication</dc:title>
  <dc:creator>Dell</dc:creator>
  <cp:lastModifiedBy>Dell</cp:lastModifiedBy>
  <cp:revision>9</cp:revision>
  <dcterms:created xsi:type="dcterms:W3CDTF">2006-08-16T00:00:00Z</dcterms:created>
  <dcterms:modified xsi:type="dcterms:W3CDTF">2018-10-31T18:30:46Z</dcterms:modified>
</cp:coreProperties>
</file>